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2"/>
    <p:sldId id="1143" r:id="rId3"/>
    <p:sldId id="1144" r:id="rId4"/>
    <p:sldId id="1145" r:id="rId5"/>
    <p:sldId id="1147" r:id="rId6"/>
    <p:sldId id="1153" r:id="rId7"/>
    <p:sldId id="1148" r:id="rId8"/>
    <p:sldId id="1163" r:id="rId9"/>
    <p:sldId id="1149" r:id="rId10"/>
    <p:sldId id="1164" r:id="rId11"/>
    <p:sldId id="1146" r:id="rId12"/>
    <p:sldId id="1166" r:id="rId13"/>
    <p:sldId id="1167" r:id="rId14"/>
    <p:sldId id="1150" r:id="rId15"/>
    <p:sldId id="1151" r:id="rId16"/>
    <p:sldId id="1169" r:id="rId17"/>
    <p:sldId id="1154" r:id="rId18"/>
    <p:sldId id="1168" r:id="rId19"/>
    <p:sldId id="1155" r:id="rId20"/>
    <p:sldId id="1176" r:id="rId21"/>
    <p:sldId id="1170" r:id="rId22"/>
    <p:sldId id="1157" r:id="rId23"/>
    <p:sldId id="1158" r:id="rId24"/>
    <p:sldId id="1160" r:id="rId25"/>
    <p:sldId id="1173" r:id="rId26"/>
    <p:sldId id="1161" r:id="rId27"/>
    <p:sldId id="1174" r:id="rId28"/>
    <p:sldId id="1172" r:id="rId2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9" userDrawn="1">
          <p15:clr>
            <a:srgbClr val="A4A3A4"/>
          </p15:clr>
        </p15:guide>
        <p15:guide id="2" pos="380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>
        <p:scale>
          <a:sx n="100" d="100"/>
          <a:sy n="100" d="100"/>
        </p:scale>
        <p:origin x="786" y="378"/>
      </p:cViewPr>
      <p:guideLst>
        <p:guide orient="horz" pos="2179"/>
        <p:guide pos="380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905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7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0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第十七章　欧姆定律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专题大招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测电阻的特殊方法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/>
          <p:nvPr/>
        </p:nvSpPr>
        <p:spPr bwMode="auto">
          <a:xfrm>
            <a:off x="360680" y="1195705"/>
            <a:ext cx="11485880" cy="3127375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                        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电阻的测量是考试中重点考查的内容之一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题目的综合性强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涉及的知识点多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该类题目主要考查实验的原理、电路的连接、电表的使用、实验的操作过程、故障分析、电阻的计算、误差分析、实验设计、实验评价等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要求学生熟练掌握电学的相关知识和规律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考查学生应用物理规律和实验操作等能力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体现了科学思维素养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</a:p>
          <a:p>
            <a:pPr eaLnBrk="1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eaLnBrk="1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eaLnBrk="1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eaLnBrk="1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eaLnBrk="1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eaLnBrk="1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eaLnBrk="1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eaLnBrk="1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eaLnBrk="1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eaLnBrk="1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eaLnBrk="1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eaLnBrk="1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eaLnBrk="1"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106" y="1195487"/>
            <a:ext cx="1773912" cy="46275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0674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利用电压表和已知电阻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间接测量未知电阻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阻值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串联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测量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两端电压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得到流过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的电流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根据串联电路电流相等的特性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得到流过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的电流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再用电压表测出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两端的电压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从而求出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阻值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107" y="1916832"/>
            <a:ext cx="3070056" cy="58393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54868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）某中学的物理课外实验小组，用如图甲所示的电路来测量待测电阻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为电压表，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为单刀开关，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为单刀双掷开关，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为滑动变阻器，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为电源，采用如下步骤完成该实验：</a:t>
            </a: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）按照图甲所示实验电路图，用笔画线表示导线，将图乙实物图进行连线，组成完整电路（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部分导线已连接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7472" y="3243349"/>
            <a:ext cx="2105605" cy="244014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4181" y="3338994"/>
            <a:ext cx="2810402" cy="202717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550043" y="539536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90995" y="542704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57594" y="566106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21" y="3230781"/>
            <a:ext cx="3213167" cy="222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378106" y="3259106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如图所示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按照电路图，电压表的负接线柱接单刀双掷开关中间的接线柱，定值电阻的右端接单刀双掷开关的右接线柱，如图所示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524" y="2326998"/>
            <a:ext cx="3213167" cy="222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矩形 19"/>
          <p:cNvSpPr/>
          <p:nvPr/>
        </p:nvSpPr>
        <p:spPr>
          <a:xfrm>
            <a:off x="5879182" y="465313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329277" y="514838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）在连线时开关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），滑动变阻器的滑片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应移到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1884" y="2061277"/>
            <a:ext cx="2016224" cy="233655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583774" y="433739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96183" y="430552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61842" y="4623389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2" name="矩形 1"/>
          <p:cNvSpPr/>
          <p:nvPr/>
        </p:nvSpPr>
        <p:spPr>
          <a:xfrm>
            <a:off x="3718942" y="105273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断开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1000394" y="160478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latin typeface="Times New Roman" panose="02020603050405020304"/>
                <a:ea typeface="宋体" panose="02010600030101010101" pitchFamily="2" charset="-122"/>
              </a:rPr>
              <a:t>B</a:t>
            </a:r>
            <a:endParaRPr lang="zh-CN" altLang="en-US" sz="240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599" y="2103164"/>
            <a:ext cx="3213167" cy="222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内容占位符 1"/>
          <p:cNvSpPr txBox="1"/>
          <p:nvPr/>
        </p:nvSpPr>
        <p:spPr bwMode="auto">
          <a:xfrm>
            <a:off x="334566" y="52290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pc="-100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 spc="-100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 spc="-100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 spc="-100">
                <a:solidFill>
                  <a:srgbClr val="000000"/>
                </a:solidFill>
                <a:cs typeface="Times New Roman" panose="02020603050405020304"/>
              </a:rPr>
              <a:t>连接电路时，开关要断开；滑动变阻器要移到阻值最大处，即滑片</a:t>
            </a:r>
            <a:r>
              <a:rPr lang="en-US" altLang="zh-CN" i="1" spc="-100">
                <a:solidFill>
                  <a:srgbClr val="000000"/>
                </a:solidFill>
                <a:cs typeface="Times New Roman" panose="02020603050405020304"/>
              </a:rPr>
              <a:t>P</a:t>
            </a:r>
            <a:r>
              <a:rPr lang="zh-CN" altLang="zh-CN" spc="-100">
                <a:solidFill>
                  <a:srgbClr val="000000"/>
                </a:solidFill>
                <a:cs typeface="Times New Roman" panose="02020603050405020304"/>
              </a:rPr>
              <a:t>移动到</a:t>
            </a:r>
            <a:r>
              <a:rPr lang="en-US" altLang="zh-CN" i="1" spc="-100">
                <a:solidFill>
                  <a:srgbClr val="000000"/>
                </a:solidFill>
                <a:cs typeface="Times New Roman" panose="02020603050405020304"/>
              </a:rPr>
              <a:t>B</a:t>
            </a:r>
            <a:r>
              <a:rPr lang="zh-CN" altLang="zh-CN" spc="-100">
                <a:solidFill>
                  <a:srgbClr val="000000"/>
                </a:solidFill>
                <a:cs typeface="Times New Roman" panose="02020603050405020304"/>
              </a:rPr>
              <a:t>端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 spc="-100">
              <a:solidFill>
                <a:srgbClr val="000000"/>
              </a:solidFill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12365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端，改变滑动变阻器滑片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的位置，记下此时电压表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；然后，将开关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端，记下此时电压表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待测电阻阻值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2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的表达式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1884" y="2882928"/>
            <a:ext cx="2016224" cy="23365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83774" y="515904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96183" y="512717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61842" y="544504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2261153" y="2007580"/>
                <a:ext cx="1222771" cy="8840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R</a:t>
                </a:r>
                <a:r>
                  <a:rPr lang="en-US" altLang="zh-CN" sz="2400" baseline="-250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0</a:t>
                </a:r>
                <a:endParaRPr lang="zh-CN" altLang="zh-CN" sz="2400">
                  <a:solidFill>
                    <a:srgbClr val="000000"/>
                  </a:solidFill>
                  <a:effectLst/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1153" y="2007580"/>
                <a:ext cx="1222771" cy="884025"/>
              </a:xfrm>
              <a:prstGeom prst="rect">
                <a:avLst/>
              </a:prstGeom>
              <a:blipFill rotWithShape="1">
                <a:blip r:embed="rId3"/>
                <a:stretch>
                  <a:fillRect l="-45" t="-39" r="26" b="-79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057" y="3065613"/>
            <a:ext cx="3213167" cy="222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67172"/>
                <a:ext cx="11485848" cy="3715184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电路中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串联，单刀双掷开关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S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闭合端的选择不影响电阻的串联关系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闭合开关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S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，将开关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S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置于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端，此时电压表测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两端的电压，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两端的电压为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；然后将开关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S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置于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端，此时电压表测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两端的总电压，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两端的总电压为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，根据串联电路的电压关系可知，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两端的电压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；因为两电阻串联，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所以通过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的电流等于通过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的电流，即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；由欧姆定律可得，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的阻值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endParaRPr lang="en-US" altLang="zh-CN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/>
                  <a:cs typeface="Times New Roman" panose="02020603050405020304"/>
                </a:endParaRPr>
              </a:p>
              <a:p>
                <a:pPr hangingPunct="0">
                  <a:lnSpc>
                    <a:spcPct val="10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f>
                          <m:f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/>
                                    <a:cs typeface="Times New Roman" panose="02020603050405020304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>
                                    <a:solidFill>
                                      <a:srgbClr val="000000"/>
                                    </a:solidFill>
                                    <a:latin typeface="Cambria Math" panose="02040503050406030204"/>
                                    <a:cs typeface="Times New Roman" panose="02020603050405020304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US" altLang="zh-CN" b="0" i="1">
                                    <a:solidFill>
                                      <a:srgbClr val="000000"/>
                                    </a:solidFill>
                                    <a:latin typeface="Cambria Math" panose="02040503050406030204"/>
                                    <a:cs typeface="Times New Roman" panose="02020603050405020304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/>
                                    <a:cs typeface="Times New Roman" panose="02020603050405020304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>
                                    <a:solidFill>
                                      <a:srgbClr val="000000"/>
                                    </a:solidFill>
                                    <a:latin typeface="Cambria Math" panose="02040503050406030204"/>
                                    <a:cs typeface="Times New Roman" panose="02020603050405020304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>
                                    <a:solidFill>
                                      <a:srgbClr val="000000"/>
                                    </a:solidFill>
                                    <a:latin typeface="Cambria Math" panose="02040503050406030204"/>
                                    <a:cs typeface="Times New Roman" panose="02020603050405020304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67172"/>
                <a:ext cx="11485848" cy="3715184"/>
              </a:xfrm>
              <a:blipFill rotWithShape="1">
                <a:blip r:embed="rId2"/>
                <a:stretch>
                  <a:fillRect l="-2" t="-11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8569" y="3571851"/>
            <a:ext cx="2016224" cy="23365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530459" y="584797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42868" y="581609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08527" y="613396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742" y="3754536"/>
            <a:ext cx="3213167" cy="222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40768"/>
                <a:ext cx="11485848" cy="149880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）重复步骤（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）的实验操作，得到数据记录表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利用表中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次测量的数据，可得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的平均值为</a:t>
                </a:r>
                <a:r>
                  <a:rPr lang="zh-CN" altLang="zh-CN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，待测电阻的阻值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zh-CN" altLang="zh-CN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40768"/>
                <a:ext cx="11485848" cy="1498808"/>
              </a:xfrm>
              <a:blipFill rotWithShape="1">
                <a:blip r:embed="rId2"/>
                <a:stretch>
                  <a:fillRect l="-2" t="-19" r="1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/>
            </p:nvGraphicFramePr>
            <p:xfrm>
              <a:off x="452585" y="2845002"/>
              <a:ext cx="11331255" cy="256565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46579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7309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7309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7309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7309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73093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770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实验次数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70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en-US" sz="24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0.6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0.7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0.8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0.9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1.0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70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en-US" sz="24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1.8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2.1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2.7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2.9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76758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zh-CN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zh-CN" sz="2400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𝑈</m:t>
                                        </m:r>
                                      </m:e>
                                      <m:sub>
                                        <m:r>
                                          <a:rPr lang="en-US" sz="240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zh-CN" sz="2400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𝑈</m:t>
                                        </m:r>
                                      </m:e>
                                      <m:sub>
                                        <m:r>
                                          <a:rPr lang="en-US" sz="240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3.1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2.9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/>
            </p:nvGraphicFramePr>
            <p:xfrm>
              <a:off x="452585" y="2845002"/>
              <a:ext cx="11331255" cy="276282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465790"/>
                    <a:gridCol w="1573093"/>
                    <a:gridCol w="1573093"/>
                    <a:gridCol w="1573093"/>
                    <a:gridCol w="1573093"/>
                    <a:gridCol w="1573093"/>
                  </a:tblGrid>
                  <a:tr h="3770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实验次数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70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en-US" sz="24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0.6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0.7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0.8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0.9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1.0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70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en-US" sz="24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1.8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2.1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2.7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2.9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080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3.1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2.9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矩形 1"/>
          <p:cNvSpPr/>
          <p:nvPr/>
        </p:nvSpPr>
        <p:spPr>
          <a:xfrm>
            <a:off x="2474555" y="216031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3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6014320" y="2057773"/>
            <a:ext cx="492443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20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265284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由表中数据可得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的平均值为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9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；由于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串联，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两端的电压为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两端的总电压为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，由串联电路的电压关系可得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，又因为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的平均值为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，且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，所以代入数据计算可得，待测电阻的阻值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20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2652842"/>
              </a:xfrm>
              <a:blipFill rotWithShape="1">
                <a:blip r:embed="rId2"/>
                <a:stretch>
                  <a:fillRect l="-2" t="-21" r="1" b="-58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表格 7"/>
              <p:cNvGraphicFramePr>
                <a:graphicFrameLocks noGrp="1"/>
              </p:cNvGraphicFramePr>
              <p:nvPr/>
            </p:nvGraphicFramePr>
            <p:xfrm>
              <a:off x="452585" y="3623508"/>
              <a:ext cx="11331255" cy="256565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46579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7309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7309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7309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7309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73093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770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实验次数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70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en-US" sz="24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i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0.6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0.7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0.8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0.9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1.0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70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en-US" sz="24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i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1.8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2.1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2.7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2.9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76758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zh-CN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zh-CN" sz="2400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𝑈</m:t>
                                        </m:r>
                                      </m:e>
                                      <m:sub>
                                        <m:r>
                                          <a:rPr lang="en-US" sz="240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zh-CN" sz="2400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𝑈</m:t>
                                        </m:r>
                                      </m:e>
                                      <m:sub>
                                        <m:r>
                                          <a:rPr lang="en-US" sz="240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3.1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2.9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表格 7"/>
              <p:cNvGraphicFramePr>
                <a:graphicFrameLocks noGrp="1"/>
              </p:cNvGraphicFramePr>
              <p:nvPr/>
            </p:nvGraphicFramePr>
            <p:xfrm>
              <a:off x="452585" y="3623508"/>
              <a:ext cx="11331255" cy="276282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465790"/>
                    <a:gridCol w="1573093"/>
                    <a:gridCol w="1573093"/>
                    <a:gridCol w="1573093"/>
                    <a:gridCol w="1573093"/>
                    <a:gridCol w="1573093"/>
                  </a:tblGrid>
                  <a:tr h="3770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实验次数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70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en-US" sz="24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i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0.6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0.7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0.8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0.9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1.0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70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en-US" sz="24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i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1.8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2.1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2.7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2.9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080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3.1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2.9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273077"/>
            <a:ext cx="11485848" cy="158267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利用电流表和已知电阻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间接测量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用电流表直接或间接测量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支路电流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根据欧姆定律可以得到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两端电压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根据并联电路各支路两端电压相等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两端电压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用电流表直接或间接测出通过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的电流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从而求得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阻值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546" y="1823774"/>
            <a:ext cx="2984356" cy="52131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603215"/>
                <a:ext cx="11485848" cy="4130041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用电流表测量出通过待测电阻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的电流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用电压表测出待测电阻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两端的电压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根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据欧姆定律的变形公式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求出待测电阻的阻值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用滑动变阻器来调节待测电阻两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端的电压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这样我们就可以进行多次测量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在实验中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滑动变阻器每改变一次位置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就要记一次对应的电压表和电流表的示数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计算一次待测电阻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对于测定值电阻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多次测量的目的是取平均值来减小误差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一般测三次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对于测小灯泡的阻值多次测量的目的是测出小灯泡在不同情况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亮度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下的电阻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从而得出电阻受温度的影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l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响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温度越高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小灯泡的电阻越大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603215"/>
                <a:ext cx="11485848" cy="4130041"/>
              </a:xfrm>
              <a:blipFill rotWithShape="1">
                <a:blip r:embed="rId2"/>
                <a:stretch>
                  <a:fillRect l="-2" t="-12" r="1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980728"/>
            <a:ext cx="3096344" cy="57037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/>
          <p:nvPr/>
        </p:nvSpPr>
        <p:spPr bwMode="auto">
          <a:xfrm>
            <a:off x="360854" y="771535"/>
            <a:ext cx="8974712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南充中考节选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）小红想测出一个额定电压为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的小灯泡正常发光时的电阻，在保证电路安全的前提下，设计了如图所示的电路（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电源电压恒定大于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且未知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最大阻值未知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定值电阻阻值为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请将实验步骤补充完整：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15406" y="313036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1413"/>
          <a:stretch>
            <a:fillRect/>
          </a:stretch>
        </p:blipFill>
        <p:spPr>
          <a:xfrm>
            <a:off x="9284863" y="965904"/>
            <a:ext cx="2596861" cy="2298350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2787759"/>
            <a:ext cx="8924009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，移动滑片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，使电流表示数为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时，小灯泡正常发光；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内容占位符 1"/>
              <p:cNvSpPr txBox="1"/>
              <p:nvPr/>
            </p:nvSpPr>
            <p:spPr bwMode="auto">
              <a:xfrm>
                <a:off x="8183438" y="2318812"/>
                <a:ext cx="648072" cy="892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3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𝑼</m:t>
                        </m:r>
                        <m:r>
                          <m:rPr>
                            <m:nor/>
                          </m:rPr>
                          <a:rPr lang="zh-CN" altLang="zh-CN" sz="2400" b="1" baseline="-250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额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endParaRPr lang="zh-CN" altLang="en-US" sz="2400" b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83438" y="2318812"/>
                <a:ext cx="648072" cy="892873"/>
              </a:xfrm>
              <a:prstGeom prst="rect">
                <a:avLst/>
              </a:prstGeom>
              <a:blipFill rotWithShape="1">
                <a:blip r:embed="rId3"/>
                <a:stretch>
                  <a:fillRect l="-30" t="-48" r="87" b="-705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360854" y="376192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，保持滑片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位置不变，读出电流表的示数为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>
            <a:spLocks noGrp="1"/>
          </p:cNvSpPr>
          <p:nvPr/>
        </p:nvSpPr>
        <p:spPr>
          <a:xfrm>
            <a:off x="334566" y="4494413"/>
            <a:ext cx="11485848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）小灯泡正常发光时的电阻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内容占位符 1"/>
              <p:cNvSpPr txBox="1"/>
              <p:nvPr/>
            </p:nvSpPr>
            <p:spPr bwMode="auto">
              <a:xfrm>
                <a:off x="5455296" y="3356992"/>
                <a:ext cx="648072" cy="15738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3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2400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𝑼</m:t>
                        </m:r>
                        <m:r>
                          <m:rPr>
                            <m:nor/>
                          </m:rPr>
                          <a:rPr lang="zh-CN" altLang="zh-CN" sz="2400" b="1" baseline="-250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额</m:t>
                        </m:r>
                        <m:sSub>
                          <m:sSubPr>
                            <m:ctrlPr>
                              <a:rPr lang="zh-CN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𝑰</m:t>
                        </m:r>
                        <m:sSub>
                          <m:sSubPr>
                            <m:ctrlPr>
                              <a:rPr lang="zh-CN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𝑼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="1" baseline="-25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额</m:t>
                            </m:r>
                          </m:sub>
                        </m:sSub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55296" y="3356992"/>
                <a:ext cx="648072" cy="1573892"/>
              </a:xfrm>
              <a:prstGeom prst="rect">
                <a:avLst/>
              </a:prstGeom>
              <a:blipFill>
                <a:blip r:embed="rId4"/>
                <a:stretch>
                  <a:fillRect r="-54717" b="-77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03110" y="427822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1413"/>
          <a:stretch>
            <a:fillRect/>
          </a:stretch>
        </p:blipFill>
        <p:spPr>
          <a:xfrm>
            <a:off x="8672567" y="2113766"/>
            <a:ext cx="2596861" cy="2298350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513080" y="777875"/>
            <a:ext cx="11541760" cy="191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 dirty="0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 dirty="0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charset="-122"/>
                <a:cs typeface="Times New Roman" panose="02020603050405020304"/>
              </a:rPr>
              <a:t>（</a:t>
            </a:r>
            <a:r>
              <a:rPr lang="en-US" altLang="zh-CN" dirty="0">
                <a:solidFill>
                  <a:schemeClr val="tx1"/>
                </a:solidFill>
                <a:latin typeface="黑体" panose="02010609060101010101" charset="-122"/>
                <a:cs typeface="Times New Roman" panose="02020603050405020304"/>
              </a:rPr>
              <a:t>1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charset="-122"/>
                <a:cs typeface="Times New Roman" panose="02020603050405020304"/>
              </a:rPr>
              <a:t>）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  <a:sym typeface="+mn-ea"/>
              </a:rPr>
              <a:t>闭合</a:t>
            </a:r>
            <a:r>
              <a:rPr lang="en-US" altLang="zh-CN" dirty="0">
                <a:solidFill>
                  <a:srgbClr val="000000"/>
                </a:solidFill>
                <a:sym typeface="+mn-ea"/>
              </a:rPr>
              <a:t>S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  <a:sym typeface="+mn-ea"/>
              </a:rPr>
              <a:t>、</a:t>
            </a:r>
            <a:r>
              <a:rPr lang="en-US" altLang="zh-CN" dirty="0">
                <a:solidFill>
                  <a:srgbClr val="000000"/>
                </a:solidFill>
                <a:sym typeface="+mn-ea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sym typeface="+mn-ea"/>
              </a:rPr>
              <a:t>2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  <a:sym typeface="+mn-ea"/>
              </a:rPr>
              <a:t>，断开</a:t>
            </a:r>
            <a:r>
              <a:rPr lang="en-US" altLang="zh-CN" dirty="0">
                <a:solidFill>
                  <a:srgbClr val="000000"/>
                </a:solidFill>
                <a:sym typeface="+mn-ea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sym typeface="+mn-ea"/>
              </a:rPr>
              <a:t>1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  <a:sym typeface="+mn-ea"/>
              </a:rPr>
              <a:t>，移动滑片</a:t>
            </a:r>
            <a:r>
              <a:rPr lang="en-US" altLang="zh-CN" i="1" dirty="0">
                <a:solidFill>
                  <a:srgbClr val="000000"/>
                </a:solidFill>
                <a:sym typeface="+mn-ea"/>
              </a:rPr>
              <a:t>P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  <a:sym typeface="+mn-ea"/>
              </a:rPr>
              <a:t>，使电流表示数为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/>
                <a:sym typeface="+mn-ea"/>
              </a:rPr>
              <a:t>      </a:t>
            </a:r>
            <a:r>
              <a:rPr lang="en-US" altLang="zh-CN" dirty="0">
                <a:solidFill>
                  <a:srgbClr val="000000"/>
                </a:solidFill>
                <a:sym typeface="+mn-ea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  <a:sym typeface="+mn-ea"/>
              </a:rPr>
              <a:t>时，小灯泡正常发光；</a:t>
            </a:r>
            <a:r>
              <a:rPr lang="zh-CN" altLang="en-US" dirty="0">
                <a:latin typeface="黑体" panose="02010609060101010101" charset="-122"/>
                <a:cs typeface="Times New Roman" panose="02020603050405020304"/>
                <a:sym typeface="+mn-ea"/>
              </a:rPr>
              <a:t>（</a:t>
            </a:r>
            <a:r>
              <a:rPr lang="en-US" altLang="zh-CN" dirty="0">
                <a:latin typeface="黑体" panose="02010609060101010101" charset="-122"/>
                <a:cs typeface="Times New Roman" panose="02020603050405020304"/>
                <a:sym typeface="+mn-ea"/>
              </a:rPr>
              <a:t>2</a:t>
            </a:r>
            <a:r>
              <a:rPr lang="zh-CN" altLang="en-US" dirty="0">
                <a:latin typeface="黑体" panose="02010609060101010101" charset="-122"/>
                <a:cs typeface="Times New Roman" panose="02020603050405020304"/>
                <a:sym typeface="+mn-ea"/>
              </a:rPr>
              <a:t>）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闭合</a:t>
            </a:r>
            <a:r>
              <a:rPr lang="en-US" altLang="zh-CN" dirty="0">
                <a:solidFill>
                  <a:srgbClr val="000000"/>
                </a:solidFill>
              </a:rPr>
              <a:t>S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、</a:t>
            </a:r>
            <a:r>
              <a:rPr lang="en-US" altLang="zh-CN" dirty="0">
                <a:solidFill>
                  <a:srgbClr val="000000"/>
                </a:solidFill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</a:rPr>
              <a:t>1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，断开</a:t>
            </a:r>
            <a:r>
              <a:rPr lang="en-US" altLang="zh-CN" dirty="0">
                <a:solidFill>
                  <a:srgbClr val="000000"/>
                </a:solidFill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</a:rPr>
              <a:t>2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，保持滑片</a:t>
            </a:r>
            <a:r>
              <a:rPr lang="en-US" altLang="zh-CN" i="1" dirty="0">
                <a:solidFill>
                  <a:srgbClr val="000000"/>
                </a:solidFill>
              </a:rPr>
              <a:t>P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位置不变，读出电流表的示数为</a:t>
            </a:r>
            <a:r>
              <a:rPr lang="en-US" altLang="zh-CN" i="1" dirty="0">
                <a:solidFill>
                  <a:srgbClr val="000000"/>
                </a:solidFill>
              </a:rPr>
              <a:t>I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；（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/>
              </a:rPr>
              <a:t>3</a:t>
            </a:r>
            <a:r>
              <a:rPr lang="zh-CN" altLang="en-US" dirty="0">
                <a:solidFill>
                  <a:srgbClr val="000000"/>
                </a:solidFill>
                <a:cs typeface="Times New Roman" panose="02020603050405020304"/>
              </a:rPr>
              <a:t>）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内容占位符 1"/>
              <p:cNvSpPr txBox="1"/>
              <p:nvPr/>
            </p:nvSpPr>
            <p:spPr bwMode="auto">
              <a:xfrm>
                <a:off x="8903518" y="548680"/>
                <a:ext cx="648072" cy="8917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3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24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r>
                          <m:rPr>
                            <m:nor/>
                          </m:rPr>
                          <a:rPr lang="zh-CN" altLang="zh-CN" sz="2400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额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zh-CN" alt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03518" y="548680"/>
                <a:ext cx="648072" cy="8917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5945" y="1767205"/>
            <a:ext cx="7564120" cy="2818130"/>
          </a:xfrm>
        </p:spPr>
        <p:txBody>
          <a:bodyPr>
            <a:noAutofit/>
          </a:bodyPr>
          <a:lstStyle/>
          <a:p>
            <a:pPr algn="dist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在步骤（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/>
              </a:rPr>
              <a:t>1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）中，灯泡和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baseline="-25000" dirty="0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并联，电流表测定值电阻的电流，由欧姆定律可知，定值电阻的电压为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U</a:t>
            </a:r>
            <a:r>
              <a:rPr lang="en-US" altLang="zh-CN" baseline="-25000" dirty="0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I</a:t>
            </a:r>
            <a:r>
              <a:rPr lang="en-US" altLang="zh-CN" baseline="-25000" dirty="0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baseline="-25000" dirty="0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/>
              </a:rPr>
              <a:t>                     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cs typeface="Times New Roman" panose="02020603050405020304"/>
              </a:rPr>
              <a:t>   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×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baseline="-25000" dirty="0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U</a:t>
            </a:r>
            <a:r>
              <a:rPr lang="zh-CN" altLang="zh-CN" baseline="-25000" dirty="0">
                <a:solidFill>
                  <a:srgbClr val="000000"/>
                </a:solidFill>
                <a:cs typeface="Times New Roman" panose="02020603050405020304"/>
              </a:rPr>
              <a:t>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，根据并联电路电压的规律，灯两端的电压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U</a:t>
            </a:r>
            <a:r>
              <a:rPr lang="en-US" altLang="zh-CN" baseline="-25000" dirty="0">
                <a:solidFill>
                  <a:srgbClr val="000000"/>
                </a:solidFill>
                <a:cs typeface="Times New Roman" panose="02020603050405020304"/>
              </a:rPr>
              <a:t>L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U</a:t>
            </a:r>
            <a:r>
              <a:rPr lang="zh-CN" altLang="zh-CN" baseline="-25000" dirty="0">
                <a:solidFill>
                  <a:srgbClr val="000000"/>
                </a:solidFill>
                <a:cs typeface="Times New Roman" panose="02020603050405020304"/>
              </a:rPr>
              <a:t>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，此时灯正常发光；在步骤（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/>
              </a:rPr>
              <a:t>2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）中，电流表测灯与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baseline="-25000" dirty="0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并联的总电流，因电路的连接关系没有改变，各电阻的大小和通过的电流不变，灯仍正常发光，根据</a:t>
            </a:r>
            <a:endParaRPr lang="zh-CN" altLang="zh-CN" sz="900" dirty="0">
              <a:solidFill>
                <a:srgbClr val="000000"/>
              </a:solidFill>
              <a:cs typeface="Times New Roman" panose="020206030504050203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1"/>
              <p:cNvSpPr txBox="1"/>
              <p:nvPr/>
            </p:nvSpPr>
            <p:spPr bwMode="auto">
              <a:xfrm>
                <a:off x="4078341" y="5589299"/>
                <a:ext cx="1224136" cy="10198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3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240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r>
                          <m:rPr>
                            <m:nor/>
                          </m:rPr>
                          <a:rPr lang="zh-CN" altLang="zh-CN" sz="2400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额</m:t>
                        </m:r>
                        <m:sSub>
                          <m:sSub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  <m:sSub>
                          <m:sSub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aseline="-25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额</m:t>
                            </m:r>
                          </m:sub>
                        </m:sSub>
                      </m:den>
                    </m:f>
                  </m:oMath>
                </a14:m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8341" y="5589299"/>
                <a:ext cx="1224136" cy="1019895"/>
              </a:xfrm>
              <a:prstGeom prst="rect">
                <a:avLst/>
              </a:prstGeom>
              <a:blipFill rotWithShape="1">
                <a:blip r:embed="rId4"/>
                <a:stretch>
                  <a:fillRect l="-30" t="-3" r="19" b="1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1"/>
              <p:cNvSpPr txBox="1"/>
              <p:nvPr/>
            </p:nvSpPr>
            <p:spPr bwMode="auto">
              <a:xfrm>
                <a:off x="478582" y="2566160"/>
                <a:ext cx="648072" cy="892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3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24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r>
                          <m:rPr>
                            <m:nor/>
                          </m:rPr>
                          <a:rPr lang="zh-CN" altLang="zh-CN" sz="2400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额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zh-CN" alt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8582" y="2566160"/>
                <a:ext cx="648072" cy="8928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内容占位符 3"/>
          <p:cNvSpPr txBox="1"/>
          <p:nvPr/>
        </p:nvSpPr>
        <p:spPr bwMode="auto">
          <a:xfrm>
            <a:off x="575945" y="5155565"/>
            <a:ext cx="1147826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0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并联电路电流的规律，灯的额定电流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I</a:t>
            </a:r>
            <a:r>
              <a:rPr lang="zh-CN" altLang="zh-CN" baseline="-25000" dirty="0">
                <a:solidFill>
                  <a:srgbClr val="000000"/>
                </a:solidFill>
                <a:cs typeface="Times New Roman" panose="02020603050405020304"/>
              </a:rPr>
              <a:t>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I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－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I</a:t>
            </a:r>
            <a:r>
              <a:rPr lang="en-US" altLang="zh-CN" baseline="-25000" dirty="0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I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－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/>
              </a:rPr>
              <a:t>     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，则小灯泡的正常工作时的电</a:t>
            </a:r>
            <a:endParaRPr lang="en-US" altLang="zh-CN" dirty="0">
              <a:solidFill>
                <a:srgbClr val="000000"/>
              </a:solidFill>
              <a:cs typeface="Times New Roman" panose="02020603050405020304"/>
            </a:endParaRPr>
          </a:p>
          <a:p>
            <a:pPr eaLnBrk="1" hangingPunct="0">
              <a:lnSpc>
                <a:spcPct val="25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阻为</a:t>
            </a:r>
            <a:r>
              <a:rPr lang="en-US" altLang="zh-CN" i="1" dirty="0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baseline="-25000" dirty="0">
                <a:solidFill>
                  <a:srgbClr val="000000"/>
                </a:solidFill>
                <a:cs typeface="Times New Roman" panose="02020603050405020304"/>
              </a:rPr>
              <a:t>L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/>
              </a:rPr>
              <a:t>       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/>
              </a:rPr>
              <a:t>            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/>
              </a:rPr>
              <a:t>               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 dirty="0">
              <a:solidFill>
                <a:srgbClr val="000000"/>
              </a:solidFill>
              <a:cs typeface="Times New Roman" panose="020206030504050203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内容占位符 1"/>
              <p:cNvSpPr txBox="1"/>
              <p:nvPr/>
            </p:nvSpPr>
            <p:spPr bwMode="auto">
              <a:xfrm>
                <a:off x="7491556" y="4798249"/>
                <a:ext cx="648072" cy="892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3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24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r>
                          <m:rPr>
                            <m:nor/>
                          </m:rPr>
                          <a:rPr lang="zh-CN" altLang="zh-CN" sz="2400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额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zh-CN" alt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91556" y="4798249"/>
                <a:ext cx="648072" cy="892873"/>
              </a:xfrm>
              <a:prstGeom prst="rect">
                <a:avLst/>
              </a:prstGeom>
              <a:blipFill rotWithShape="1">
                <a:blip r:embed="rId6"/>
                <a:stretch>
                  <a:fillRect l="-71" t="-21" r="31" b="-722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内容占位符 1"/>
              <p:cNvSpPr txBox="1"/>
              <p:nvPr/>
            </p:nvSpPr>
            <p:spPr bwMode="auto">
              <a:xfrm>
                <a:off x="1846806" y="5517983"/>
                <a:ext cx="648072" cy="10499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3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240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r>
                          <m:rPr>
                            <m:nor/>
                          </m:rPr>
                          <a:rPr lang="zh-CN" altLang="zh-CN" sz="2400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额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/>
                              </a:rPr>
                              <m:t>额</m:t>
                            </m:r>
                          </m:sub>
                        </m:sSub>
                      </m:den>
                    </m:f>
                  </m:oMath>
                </a14:m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6806" y="5517983"/>
                <a:ext cx="648072" cy="1049903"/>
              </a:xfrm>
              <a:prstGeom prst="rect">
                <a:avLst/>
              </a:prstGeom>
              <a:blipFill rotWithShape="1">
                <a:blip r:embed="rId7"/>
                <a:stretch>
                  <a:fillRect l="-35" t="-45" r="92" b="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内容占位符 1"/>
              <p:cNvSpPr txBox="1"/>
              <p:nvPr/>
            </p:nvSpPr>
            <p:spPr bwMode="auto">
              <a:xfrm>
                <a:off x="2785912" y="5567516"/>
                <a:ext cx="1080120" cy="885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3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24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r>
                          <m:rPr>
                            <m:nor/>
                          </m:rPr>
                          <a:rPr lang="zh-CN" altLang="zh-CN" sz="2400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额</m:t>
                        </m:r>
                      </m:num>
                      <m:den>
                        <m:eqArr>
                          <m:eqArrPr>
                            <m:ctrlP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/>
                              </a:rPr>
                            </m:ctrlPr>
                          </m:eqArrPr>
                          <m:e>
                            <m:r>
                              <a:rPr lang="en-US" altLang="zh-CN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/>
                              </a:rPr>
                              <m:t> 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/>
                              </a:rPr>
                              <m:t>−</m:t>
                            </m:r>
                            <m:r>
                              <a:rPr lang="en-US" altLang="zh-CN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/>
                              </a:rPr>
                              <m:t>     </m:t>
                            </m:r>
                          </m:e>
                        </m:eqArr>
                      </m:den>
                    </m:f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1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85912" y="5567516"/>
                <a:ext cx="1080120" cy="8858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内容占位符 1"/>
              <p:cNvSpPr txBox="1"/>
              <p:nvPr/>
            </p:nvSpPr>
            <p:spPr bwMode="auto">
              <a:xfrm>
                <a:off x="3070870" y="5848495"/>
                <a:ext cx="648072" cy="892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3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24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r>
                          <m:rPr>
                            <m:nor/>
                          </m:rPr>
                          <a:rPr lang="zh-CN" altLang="zh-CN" sz="2400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额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400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zh-CN" alt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70870" y="5848495"/>
                <a:ext cx="648072" cy="89287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接入电路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记录电表读数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用电阻箱替换未知电阻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只调节电阻箱阻值使电流表或电压表示数不变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此时电阻箱阻值即为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阻值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小明和小虎设计如图甲所示的电路测量未知电阻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实验器材有：电源（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）、滑动变阻器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）、电阻箱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999.9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）、电流表、单刀双掷开关及导线若干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559" y="754692"/>
            <a:ext cx="3476407" cy="57388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8662" y="3573016"/>
            <a:ext cx="5997368" cy="217997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7414" y="3802022"/>
            <a:ext cx="2088232" cy="193721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368042" y="564325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75126" y="564325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31510" y="563258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35166" y="602110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）请根据图甲所示的电路，在图乙中用笔画线代替导线将实物图连接完整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448"/>
          <a:stretch>
            <a:fillRect/>
          </a:stretch>
        </p:blipFill>
        <p:spPr>
          <a:xfrm>
            <a:off x="4527898" y="1680438"/>
            <a:ext cx="3151759" cy="217997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3518" y="1678221"/>
            <a:ext cx="2088232" cy="193721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15542" y="369889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07174" y="384310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33516" y="373681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17634" y="432860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7218" y="1304272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如图所示　</a:t>
            </a:r>
            <a:endParaRPr lang="zh-CN" altLang="en-US" sz="24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524" y="1580434"/>
            <a:ext cx="2965133" cy="225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内容占位符 3"/>
          <p:cNvSpPr txBox="1"/>
          <p:nvPr/>
        </p:nvSpPr>
        <p:spPr bwMode="auto">
          <a:xfrm>
            <a:off x="360854" y="49265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由题图甲知开关放在</a:t>
            </a:r>
            <a:r>
              <a:rPr lang="en-US" altLang="zh-CN">
                <a:solidFill>
                  <a:srgbClr val="000000"/>
                </a:solidFill>
              </a:rPr>
              <a:t>1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时，接通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</a:rPr>
              <a:t>x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，放在</a:t>
            </a:r>
            <a:r>
              <a:rPr lang="en-US" altLang="zh-CN">
                <a:solidFill>
                  <a:srgbClr val="000000"/>
                </a:solidFill>
              </a:rPr>
              <a:t>2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时，接通电阻箱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en-US" altLang="zh-CN" baseline="-25000">
                <a:solidFill>
                  <a:srgbClr val="000000"/>
                </a:solidFill>
              </a:rPr>
              <a:t>0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，开关与滑动变阻</a:t>
            </a:r>
            <a:endParaRPr lang="en-US" altLang="zh-CN">
              <a:solidFill>
                <a:srgbClr val="000000"/>
              </a:solidFill>
              <a:cs typeface="Times New Roman" panose="02020603050405020304"/>
            </a:endParaRPr>
          </a:p>
          <a:p>
            <a:pPr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器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串联，滑动变阻器接左下接线柱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2541"/>
          <a:stretch>
            <a:fillRect/>
          </a:stretch>
        </p:blipFill>
        <p:spPr>
          <a:xfrm>
            <a:off x="838622" y="1518919"/>
            <a:ext cx="2846284" cy="2179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385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拨至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，调节滑动变阻器的滑片至某一位置，电流表示数为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0.36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拨至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，调节电阻箱，使电流表示数为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，此时电阻箱的示数如图丙所示，则待测电阻的阻值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478" y="3073064"/>
            <a:ext cx="2088232" cy="19372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163631" y="501299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51190" y="501299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07574" y="504746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12581" y="558905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79957" y="1683052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0.36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4528786" y="2238377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9.0</a:t>
            </a:r>
            <a:endParaRPr lang="zh-CN" altLang="en-US" sz="240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7" y="2812555"/>
            <a:ext cx="2965133" cy="225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2541"/>
          <a:stretch>
            <a:fillRect/>
          </a:stretch>
        </p:blipFill>
        <p:spPr>
          <a:xfrm>
            <a:off x="983435" y="2751040"/>
            <a:ext cx="2846284" cy="2179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238241"/>
          </a:xfrm>
        </p:spPr>
        <p:txBody>
          <a:bodyPr/>
          <a:lstStyle/>
          <a:p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小明将</a:t>
            </a:r>
            <a:r>
              <a:rPr lang="en-US" altLang="zh-CN">
                <a:solidFill>
                  <a:srgbClr val="000000"/>
                </a:solidFill>
              </a:rPr>
              <a:t>S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拨至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“</a:t>
            </a:r>
            <a:r>
              <a:rPr lang="en-US" altLang="zh-CN">
                <a:solidFill>
                  <a:srgbClr val="000000"/>
                </a:solidFill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”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，调节滑动变阻器的滑片至某一位置，电流表示数为</a:t>
            </a:r>
            <a:r>
              <a:rPr lang="en-US" altLang="zh-CN">
                <a:solidFill>
                  <a:srgbClr val="000000"/>
                </a:solidFill>
              </a:rPr>
              <a:t>0.36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再将</a:t>
            </a:r>
            <a:r>
              <a:rPr lang="en-US" altLang="zh-CN">
                <a:solidFill>
                  <a:srgbClr val="000000"/>
                </a:solidFill>
              </a:rPr>
              <a:t>S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拨至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“</a:t>
            </a:r>
            <a:r>
              <a:rPr lang="en-US" altLang="zh-CN">
                <a:solidFill>
                  <a:srgbClr val="000000"/>
                </a:solidFill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”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，调节电阻箱，使电流表示数仍为</a:t>
            </a:r>
            <a:r>
              <a:rPr lang="en-US" altLang="zh-CN">
                <a:solidFill>
                  <a:srgbClr val="000000"/>
                </a:solidFill>
              </a:rPr>
              <a:t>0.36 A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，两次电路对电流的阻碍作用相同，此时电阻箱的示数即为待测电阻的阻值；电阻箱的示数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en-US" altLang="zh-CN" baseline="-25000">
                <a:solidFill>
                  <a:srgbClr val="000000"/>
                </a:solidFill>
              </a:rPr>
              <a:t>0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>
                <a:solidFill>
                  <a:srgbClr val="000000"/>
                </a:solidFill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×</a:t>
            </a:r>
            <a:r>
              <a:rPr lang="en-US" altLang="zh-CN">
                <a:solidFill>
                  <a:srgbClr val="000000"/>
                </a:solidFill>
              </a:rPr>
              <a:t>100 Ω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＋</a:t>
            </a:r>
            <a:r>
              <a:rPr lang="en-US" altLang="zh-CN">
                <a:solidFill>
                  <a:srgbClr val="000000"/>
                </a:solidFill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×</a:t>
            </a:r>
            <a:r>
              <a:rPr lang="en-US" altLang="zh-CN">
                <a:solidFill>
                  <a:srgbClr val="000000"/>
                </a:solidFill>
              </a:rPr>
              <a:t>10 Ω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＋</a:t>
            </a:r>
            <a:r>
              <a:rPr lang="en-US" altLang="zh-CN">
                <a:solidFill>
                  <a:srgbClr val="000000"/>
                </a:solidFill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×</a:t>
            </a:r>
            <a:r>
              <a:rPr lang="en-US" altLang="zh-CN">
                <a:solidFill>
                  <a:srgbClr val="000000"/>
                </a:solidFill>
              </a:rPr>
              <a:t>1 Ω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＋</a:t>
            </a:r>
            <a:r>
              <a:rPr lang="en-US" altLang="zh-CN">
                <a:solidFill>
                  <a:srgbClr val="000000"/>
                </a:solidFill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×</a:t>
            </a:r>
            <a:r>
              <a:rPr lang="en-US" altLang="zh-CN">
                <a:solidFill>
                  <a:srgbClr val="000000"/>
                </a:solidFill>
              </a:rPr>
              <a:t>0.1 Ω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>
                <a:solidFill>
                  <a:srgbClr val="000000"/>
                </a:solidFill>
              </a:rPr>
              <a:t>9.0 Ω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，则待测电阻的阻值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</a:rPr>
              <a:t>x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>
                <a:solidFill>
                  <a:srgbClr val="000000"/>
                </a:solidFill>
              </a:rPr>
              <a:t>9.0 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7219" y="3473485"/>
            <a:ext cx="2088232" cy="193721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247372" y="541341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34931" y="541341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91315" y="544788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96322" y="598947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078" y="3212976"/>
            <a:ext cx="2965133" cy="225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2541"/>
          <a:stretch>
            <a:fillRect/>
          </a:stretch>
        </p:blipFill>
        <p:spPr>
          <a:xfrm>
            <a:off x="1067176" y="3151461"/>
            <a:ext cx="2846284" cy="2179973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9931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）把电阻箱的阻值从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调到图丙所示的阻值时，小虎想先把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挡从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你认为他的想法是否妥当？答：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），理由是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757498" y="168894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否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1353701" y="2115100"/>
            <a:ext cx="1080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电阻箱的电阻突然减小，可能导致电路中的电流太大，损坏电路元件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478" y="3073064"/>
            <a:ext cx="2088232" cy="1937212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163631" y="501299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51190" y="501299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407574" y="504746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12581" y="558905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7" y="2812555"/>
            <a:ext cx="2965133" cy="225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2541"/>
          <a:stretch>
            <a:fillRect/>
          </a:stretch>
        </p:blipFill>
        <p:spPr>
          <a:xfrm>
            <a:off x="983435" y="2751040"/>
            <a:ext cx="2846284" cy="2179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52736"/>
                <a:ext cx="11485848" cy="1925207"/>
              </a:xfrm>
            </p:spPr>
            <p:txBody>
              <a:bodyPr/>
              <a:lstStyle/>
              <a:p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latin typeface="Times New Roman" panose="02020603050405020304" pitchFamily="18" charset="0"/>
                    <a:ea typeface="黑体" panose="02010609060101010101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把电阻箱的阻值从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调到电阻箱的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9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时，小虎想先把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“×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挡从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调到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，这会使电路中的电阻突然变小，由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知，电路中的电流会突然增大，若超出电流表的测量范围，将损坏电流表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52736"/>
                <a:ext cx="11485848" cy="1925207"/>
              </a:xfrm>
              <a:blipFill rotWithShape="1">
                <a:blip r:embed="rId2"/>
                <a:stretch>
                  <a:fillRect l="-2" t="-28" r="1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1235" y="3238452"/>
            <a:ext cx="2088232" cy="193721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391388" y="517838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78947" y="517838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35331" y="521285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40338" y="575444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094" y="2977943"/>
            <a:ext cx="2965133" cy="225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2541"/>
          <a:stretch>
            <a:fillRect/>
          </a:stretch>
        </p:blipFill>
        <p:spPr>
          <a:xfrm>
            <a:off x="1211192" y="2916428"/>
            <a:ext cx="2846284" cy="2179973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8077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）测量结束断开开关后，应首先拆除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）两端导线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41920" y="754842"/>
            <a:ext cx="80342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电源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11" name="内容占位符 1"/>
          <p:cNvSpPr txBox="1"/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测量结束后，在拆除电路时，为了安全，应断开开关，先拆除电源两端的导线，再拆除其他导线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478" y="2136960"/>
            <a:ext cx="2088232" cy="193721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163631" y="407688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51190" y="407688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407574" y="411135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12581" y="465295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7" y="1876451"/>
            <a:ext cx="2965133" cy="225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2541"/>
          <a:stretch>
            <a:fillRect/>
          </a:stretch>
        </p:blipFill>
        <p:spPr>
          <a:xfrm>
            <a:off x="983435" y="1814936"/>
            <a:ext cx="2846284" cy="2179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河南中考改编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测量小灯泡的电阻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实验中，选用的器材有：两节新干电池，正常发光时电压为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的待测小灯泡、滑动变阻器、电流表、电压表、开关和若干导线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807742"/>
            <a:ext cx="4197658" cy="50371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2562068"/>
            <a:ext cx="3528392" cy="241039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0391" y="2669716"/>
            <a:ext cx="3764576" cy="22682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7534" y="2539625"/>
            <a:ext cx="2682904" cy="245528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125050" y="496479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03778" y="496479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199662" y="496479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65169" y="5565829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52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）请用笔画线代替导线，将图甲中的实物电路连接完整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022" y="2005535"/>
            <a:ext cx="3528392" cy="241039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203218" y="440826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65169" y="4926729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054" y="2060848"/>
            <a:ext cx="3168352" cy="23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/>
        </p:nvSpPr>
        <p:spPr>
          <a:xfrm>
            <a:off x="622454" y="1412776"/>
            <a:ext cx="17315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如图所示　</a:t>
            </a:r>
            <a:endParaRPr lang="zh-CN" altLang="en-US" sz="2400"/>
          </a:p>
        </p:txBody>
      </p:sp>
      <p:sp>
        <p:nvSpPr>
          <p:cNvPr id="12" name="内容占位符 11"/>
          <p:cNvSpPr txBox="1"/>
          <p:nvPr/>
        </p:nvSpPr>
        <p:spPr bwMode="auto">
          <a:xfrm>
            <a:off x="513254" y="53010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电流表与小灯泡串联，电压表与小灯泡并联，据此连接电路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）正确连接好电路，闭合开关前，滑动变阻器的滑片应置于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391" y="2044871"/>
            <a:ext cx="3764576" cy="22682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7534" y="1914780"/>
            <a:ext cx="2682904" cy="245528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125050" y="433994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03778" y="433994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99662" y="433994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65169" y="486897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317810" y="80909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latin typeface="Times New Roman" panose="02020603050405020304"/>
                <a:ea typeface="宋体" panose="02010600030101010101" pitchFamily="2" charset="-122"/>
              </a:rPr>
              <a:t>A</a:t>
            </a:r>
            <a:endParaRPr lang="zh-CN" altLang="en-US" sz="240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22" y="1893640"/>
            <a:ext cx="3225969" cy="241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内容占位符 1"/>
          <p:cNvSpPr txBox="1"/>
          <p:nvPr/>
        </p:nvSpPr>
        <p:spPr bwMode="auto">
          <a:xfrm>
            <a:off x="360854" y="53732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为了保护电路，闭合开关前，应将滑动变阻器的滑片移到最大阻值处，由图知，滑片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P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位于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端时，滑动变阻器接入电路的阻值最大，所以滑片应移到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）闭合开关，发现小灯泡不发光，电压表无示数，电流表有示数，造成这一现象的原因可能是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填字母代号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电流表短路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小灯泡短路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滑动变阻器断路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262" y="2137258"/>
            <a:ext cx="2952328" cy="177884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6667" y="2086905"/>
            <a:ext cx="2104038" cy="192552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99062" y="400506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59002" y="400506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573411" y="400506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20393" y="450912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177" y="2060848"/>
            <a:ext cx="2529931" cy="189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/>
        </p:nvSpPr>
        <p:spPr>
          <a:xfrm>
            <a:off x="2494806" y="142133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B</a:t>
            </a:r>
            <a:endParaRPr lang="zh-CN" altLang="en-US" sz="2400"/>
          </a:p>
        </p:txBody>
      </p:sp>
      <p:sp>
        <p:nvSpPr>
          <p:cNvPr id="12" name="内容占位符 2"/>
          <p:cNvSpPr txBox="1"/>
          <p:nvPr/>
        </p:nvSpPr>
        <p:spPr bwMode="auto">
          <a:xfrm>
            <a:off x="360854" y="50528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电流表有示数，说明电路不是断路，电压表无示数，可能是与电压表并联的部分短路，因此故障可能是与电压表并联的小灯泡短路了，故选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8181"/>
            <a:ext cx="11485848" cy="175432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）排除故障后，移动滑片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，某次实验时，电压表的示数为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cs typeface="Times New Roman" panose="02020603050405020304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，电流表的示数如图乙所示，则通过小灯泡的电流为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，小灯泡正常发光时的电阻约为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结果保留一位小数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8891" y="3031218"/>
            <a:ext cx="3764576" cy="22682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592278" y="532424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32474" y="573206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91135" y="1647081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0</a:t>
            </a:r>
            <a:r>
              <a:rPr lang="en-US" altLang="zh-CN" sz="2400">
                <a:latin typeface="+mn-lt"/>
                <a:cs typeface="Times New Roman" panose="02020603050405020304"/>
              </a:rPr>
              <a:t>.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28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　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593501" y="2053252"/>
            <a:ext cx="8931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8</a:t>
            </a:r>
            <a:r>
              <a:rPr lang="en-US" altLang="zh-CN" sz="2400">
                <a:cs typeface="Times New Roman" panose="02020603050405020304"/>
              </a:rPr>
              <a:t>.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9 Ω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25022" y="529665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75" y="2723515"/>
            <a:ext cx="3367405" cy="2526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96769"/>
                <a:ext cx="11485848" cy="188231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某次实验时，电压表示数为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2.5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，此时小灯泡两端的电压等于其正常发光的电压，小灯泡正常发光，图乙中电流表选用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～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0.6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测量范围，分度值为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0.02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，示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数为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0.28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，此时小灯泡的电阻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𝐿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28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8.9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96769"/>
                <a:ext cx="11485848" cy="1882310"/>
              </a:xfrm>
              <a:blipFill rotWithShape="1">
                <a:blip r:embed="rId2"/>
                <a:stretch>
                  <a:fillRect l="-2" t="-8" r="1" b="-3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8891" y="3031218"/>
            <a:ext cx="3764576" cy="226824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592278" y="532424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32474" y="573206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25022" y="529665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75" y="2723515"/>
            <a:ext cx="3367405" cy="2526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）经过多次实验，测出并记录多组电压和电流的值，得到小灯泡的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图像如图丙所示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通过分析图像，写出一条你发现的结论：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054" y="1629628"/>
            <a:ext cx="2682904" cy="245528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65387" y="400570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36242" y="443794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25148" y="1053380"/>
            <a:ext cx="48253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小灯泡的电阻随温度的升高而增大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7" name="内容占位符 3"/>
          <p:cNvSpPr txBox="1"/>
          <p:nvPr/>
        </p:nvSpPr>
        <p:spPr bwMode="auto">
          <a:xfrm>
            <a:off x="360854" y="49411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由图丙和欧姆定律可知，小灯泡的电阻随电压增大而增大，小灯泡的电阻与温度有关，随着灯泡两端电压和通过灯泡的电流不断增大，小灯泡的温度不断升高，电阻不断增大，因此可得结论：小灯泡的电阻随温度的升高而增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3578</Words>
  <Application>Microsoft Office PowerPoint</Application>
  <PresentationFormat>自定义</PresentationFormat>
  <Paragraphs>210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539</cp:revision>
  <dcterms:created xsi:type="dcterms:W3CDTF">2020-11-06T05:24:00Z</dcterms:created>
  <dcterms:modified xsi:type="dcterms:W3CDTF">2025-09-17T08:11:04Z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A7FD318421154D6CB0A180E94FEAA1ED_12</vt:lpwstr>
  </property>
</Properties>
</file>